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6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12AAB4-D647-419A-B1D0-DBFDA6A28107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4EDF5E-E942-49AE-8550-537F88F1B4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649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C87C2-5EFA-4F97-9316-97CB8474B158}" type="datetime2">
              <a:rPr lang="sr-Cyrl-RS" smtClean="0"/>
              <a:t>среда, 22. септембар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6DF1-F499-4E9E-AED0-7A3234E26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326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75A03-748C-41F1-9CD7-273DFABFCC0C}" type="datetime2">
              <a:rPr lang="sr-Cyrl-RS" smtClean="0"/>
              <a:t>среда, 22. септембар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6DF1-F499-4E9E-AED0-7A3234E26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583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2E346-92BE-4F24-8C29-BFF2FA8E2C90}" type="datetime2">
              <a:rPr lang="sr-Cyrl-RS" smtClean="0"/>
              <a:t>среда, 22. септембар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6DF1-F499-4E9E-AED0-7A3234E26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446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1605A-CFBB-438C-B3B3-D075145943DF}" type="datetime2">
              <a:rPr lang="sr-Cyrl-RS" smtClean="0"/>
              <a:t>среда, 22. септембар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6DF1-F499-4E9E-AED0-7A3234E26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202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D2BAF-B5BC-4ACF-B405-17753D34B3DA}" type="datetime2">
              <a:rPr lang="sr-Cyrl-RS" smtClean="0"/>
              <a:t>среда, 22. септембар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6DF1-F499-4E9E-AED0-7A3234E26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081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84CF2-03AD-4877-83C2-A28923013C6D}" type="datetime2">
              <a:rPr lang="sr-Cyrl-RS" smtClean="0"/>
              <a:t>среда, 22. септембар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6DF1-F499-4E9E-AED0-7A3234E26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447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C6A8B-7BEB-46E9-9E77-6F28182DAADF}" type="datetime2">
              <a:rPr lang="sr-Cyrl-RS" smtClean="0"/>
              <a:t>среда, 22. септембар 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6DF1-F499-4E9E-AED0-7A3234E26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992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F860F-EFA7-4F15-B814-3227AEE2F8AD}" type="datetime2">
              <a:rPr lang="sr-Cyrl-RS" smtClean="0"/>
              <a:t>среда, 22. септембар 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6DF1-F499-4E9E-AED0-7A3234E26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7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511A3A-2C54-4916-83C9-1E01DD2E333C}" type="datetime2">
              <a:rPr lang="sr-Cyrl-RS" smtClean="0"/>
              <a:t>среда, 22. септембар 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6DF1-F499-4E9E-AED0-7A3234E26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785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C3E1D-D11C-41E3-BD5C-A393D49FC580}" type="datetime2">
              <a:rPr lang="sr-Cyrl-RS" smtClean="0"/>
              <a:t>среда, 22. септембар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6DF1-F499-4E9E-AED0-7A3234E26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61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86C18-9603-40B3-BC1B-864C84E32643}" type="datetime2">
              <a:rPr lang="sr-Cyrl-RS" smtClean="0"/>
              <a:t>среда, 22. септембар 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6DF1-F499-4E9E-AED0-7A3234E26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597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B07EC-DCE8-4A04-903A-2A88200F69CC}" type="datetime2">
              <a:rPr lang="sr-Cyrl-RS" smtClean="0"/>
              <a:t>среда, 22. септембар 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26DF1-F499-4E9E-AED0-7A3234E26A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56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7848" y="836713"/>
            <a:ext cx="7772400" cy="2763738"/>
          </a:xfrm>
        </p:spPr>
        <p:txBody>
          <a:bodyPr>
            <a:normAutofit fontScale="90000"/>
          </a:bodyPr>
          <a:lstStyle/>
          <a:p>
            <a:r>
              <a:rPr lang="sr-Cyrl-RS" sz="4000" dirty="0" smtClean="0"/>
              <a:t>ОСНОВИ НЕУРОЛОШКОГ ПРЕГЛЕДА</a:t>
            </a:r>
            <a:r>
              <a:rPr lang="sr-Cyrl-RS" dirty="0" smtClean="0"/>
              <a:t/>
            </a:r>
            <a:br>
              <a:rPr lang="sr-Cyrl-RS" dirty="0" smtClean="0"/>
            </a:br>
            <a:r>
              <a:rPr lang="sr-Cyrl-RS" dirty="0" smtClean="0"/>
              <a:t/>
            </a:r>
            <a:br>
              <a:rPr lang="sr-Cyrl-RS" dirty="0" smtClean="0"/>
            </a:br>
            <a:r>
              <a:rPr lang="en-US" dirty="0" smtClean="0"/>
              <a:t>  </a:t>
            </a:r>
            <a:r>
              <a:rPr lang="sr-Cyrl-RS" dirty="0" smtClean="0"/>
              <a:t>СПЕЦИФИЧНОСТИ НЕУРОЛОШКЕ АНАМНЕЗЕ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4581128"/>
            <a:ext cx="6400800" cy="1057672"/>
          </a:xfrm>
        </p:spPr>
        <p:txBody>
          <a:bodyPr>
            <a:normAutofit/>
          </a:bodyPr>
          <a:lstStyle/>
          <a:p>
            <a:r>
              <a:rPr lang="sr-Cyrl-RS" dirty="0" smtClean="0"/>
              <a:t>Дејан </a:t>
            </a:r>
            <a:r>
              <a:rPr lang="sr-Cyrl-RS" dirty="0" smtClean="0"/>
              <a:t>Алексић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03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АНАМНЕЗА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                              5. Породична анамнеза</a:t>
            </a:r>
          </a:p>
          <a:p>
            <a:pPr marL="0" indent="0">
              <a:buNone/>
            </a:pPr>
            <a:endParaRPr lang="sr-Cyrl-RS" sz="2400" dirty="0" smtClean="0"/>
          </a:p>
          <a:p>
            <a:pPr marL="0" indent="0">
              <a:buNone/>
            </a:pPr>
            <a:endParaRPr lang="sr-Cyrl-RS" sz="2400" dirty="0"/>
          </a:p>
          <a:p>
            <a:pPr>
              <a:buFontTx/>
              <a:buChar char="-"/>
            </a:pPr>
            <a:r>
              <a:rPr lang="sr-Cyrl-RS" sz="2000" dirty="0" smtClean="0"/>
              <a:t>Да ли у породици било сличних симптома и знакова?</a:t>
            </a:r>
          </a:p>
          <a:p>
            <a:pPr>
              <a:buFontTx/>
              <a:buChar char="-"/>
            </a:pPr>
            <a:r>
              <a:rPr lang="sr-Cyrl-RS" sz="2000" dirty="0" smtClean="0"/>
              <a:t>Често нерадо дају такве </a:t>
            </a:r>
            <a:r>
              <a:rPr lang="sr-Cyrl-RS" sz="2000" dirty="0" smtClean="0"/>
              <a:t>податке</a:t>
            </a: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Скрупулозно узети податке о старости и здравственом стању сродника првог степена , али и чланова шире </a:t>
            </a:r>
            <a:r>
              <a:rPr lang="sr-Cyrl-RS" sz="2000" dirty="0" smtClean="0"/>
              <a:t>породице</a:t>
            </a: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Узрок смрти блиског члана </a:t>
            </a:r>
            <a:r>
              <a:rPr lang="sr-Cyrl-RS" sz="2000" dirty="0" smtClean="0"/>
              <a:t>породице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00E8B-39B8-48F4-AC84-FD7D93B28406}" type="datetime2">
              <a:rPr lang="sr-Cyrl-RS" smtClean="0"/>
              <a:t>среда, 22. септембар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6DF1-F499-4E9E-AED0-7A3234E26A5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69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АНАМНЕЗА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                            6. Социјална анамнеза</a:t>
            </a:r>
          </a:p>
          <a:p>
            <a:pPr marL="0" indent="0">
              <a:buNone/>
            </a:pPr>
            <a:endParaRPr lang="sr-Cyrl-RS" sz="2400" dirty="0" smtClean="0"/>
          </a:p>
          <a:p>
            <a:pPr marL="0" indent="0">
              <a:buNone/>
            </a:pPr>
            <a:endParaRPr lang="sr-Cyrl-RS" sz="2400" dirty="0"/>
          </a:p>
          <a:p>
            <a:pPr>
              <a:buFontTx/>
              <a:buChar char="-"/>
            </a:pPr>
            <a:r>
              <a:rPr lang="sr-Cyrl-RS" sz="2400" dirty="0" smtClean="0"/>
              <a:t>Услови живота и на радном </a:t>
            </a:r>
            <a:r>
              <a:rPr lang="sr-Cyrl-RS" sz="2400" dirty="0" smtClean="0"/>
              <a:t>месту</a:t>
            </a:r>
            <a:endParaRPr lang="sr-Cyrl-RS" sz="2400" dirty="0" smtClean="0"/>
          </a:p>
          <a:p>
            <a:pPr>
              <a:buFontTx/>
              <a:buChar char="-"/>
            </a:pPr>
            <a:r>
              <a:rPr lang="sr-Cyrl-RS" sz="2400" dirty="0" smtClean="0"/>
              <a:t>Материјалне могућности </a:t>
            </a:r>
            <a:r>
              <a:rPr lang="sr-Cyrl-RS" sz="2400" dirty="0" smtClean="0"/>
              <a:t>болесника</a:t>
            </a:r>
            <a:endParaRPr lang="sr-Cyrl-RS" sz="2400" dirty="0" smtClean="0"/>
          </a:p>
          <a:p>
            <a:pPr>
              <a:buFontTx/>
              <a:buChar char="-"/>
            </a:pPr>
            <a:r>
              <a:rPr lang="sr-Cyrl-RS" sz="2400" dirty="0" smtClean="0"/>
              <a:t>Мотивисаност да обавља досадашње професионалне, социјалне и </a:t>
            </a:r>
            <a:r>
              <a:rPr lang="sr-Cyrl-RS" sz="2400" smtClean="0"/>
              <a:t>породичне </a:t>
            </a:r>
            <a:r>
              <a:rPr lang="sr-Cyrl-RS" sz="2400" smtClean="0"/>
              <a:t>улоге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9EEA1-DF3E-4B65-B822-D8DC74C745D5}" type="datetime2">
              <a:rPr lang="sr-Cyrl-RS" smtClean="0"/>
              <a:t>среда, 22. септембар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6DF1-F499-4E9E-AED0-7A3234E26A5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75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АНАМНЕЗА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RS" dirty="0" smtClean="0"/>
              <a:t>                                 Литература</a:t>
            </a:r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dirty="0" smtClean="0"/>
              <a:t>Владимир С.Костић. Основи неуролошког прегледа, 2013. Београд.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3388ED2B-1292-4BB3-B826-04605FB4BEDD}" type="datetime2">
              <a:rPr lang="sr-Cyrl-RS" smtClean="0"/>
              <a:t>среда, 22. септембар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D18FCD6C-DC4F-43D2-8FCC-E91B3775D89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81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АНАМНЕЗА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>
            <a:normAutofit/>
          </a:bodyPr>
          <a:lstStyle/>
          <a:p>
            <a:r>
              <a:rPr lang="sr-Cyrl-RS" sz="1800" dirty="0" smtClean="0"/>
              <a:t>Добро узета анамнеза и детаљан клинички преглед неопходни су за постављање </a:t>
            </a:r>
            <a:r>
              <a:rPr lang="sr-Cyrl-RS" sz="1800" dirty="0" smtClean="0"/>
              <a:t>дијагнозе</a:t>
            </a:r>
            <a:endParaRPr lang="sr-Cyrl-RS" sz="1800" dirty="0" smtClean="0"/>
          </a:p>
          <a:p>
            <a:r>
              <a:rPr lang="sr-Cyrl-RS" sz="1800" dirty="0" smtClean="0"/>
              <a:t>На првом месту: задобијање поверења </a:t>
            </a:r>
            <a:r>
              <a:rPr lang="sr-Cyrl-RS" sz="1800" dirty="0" smtClean="0"/>
              <a:t>болесника </a:t>
            </a:r>
            <a:endParaRPr lang="sr-Cyrl-RS" sz="1800" dirty="0" smtClean="0"/>
          </a:p>
          <a:p>
            <a:r>
              <a:rPr lang="sr-Cyrl-RS" sz="1800" dirty="0" smtClean="0"/>
              <a:t>Подаци добијени од болесника представљају лекарску тајну и морају да буду максимално заштићени (Закон о здравственој заштити) – Студенти медицинских факултета су у обавези да ставом и држањем чувају племенитост и достојанство своје будуће </a:t>
            </a:r>
            <a:r>
              <a:rPr lang="sr-Cyrl-RS" sz="1800" dirty="0" smtClean="0"/>
              <a:t>професије</a:t>
            </a:r>
            <a:endParaRPr lang="sr-Cyrl-RS" sz="1800" dirty="0" smtClean="0"/>
          </a:p>
          <a:p>
            <a:r>
              <a:rPr lang="sr-Cyrl-RS" sz="1800" dirty="0" smtClean="0">
                <a:solidFill>
                  <a:srgbClr val="FF0000"/>
                </a:solidFill>
              </a:rPr>
              <a:t>Аутоанамнеза</a:t>
            </a:r>
            <a:endParaRPr lang="sr-Cyrl-RS" sz="1800" dirty="0" smtClean="0">
              <a:solidFill>
                <a:srgbClr val="FF0000"/>
              </a:solidFill>
            </a:endParaRPr>
          </a:p>
          <a:p>
            <a:r>
              <a:rPr lang="sr-Cyrl-RS" sz="1800" dirty="0" smtClean="0">
                <a:solidFill>
                  <a:srgbClr val="FF0000"/>
                </a:solidFill>
              </a:rPr>
              <a:t>Хетероанамнеза</a:t>
            </a:r>
            <a:endParaRPr lang="sr-Cyrl-RS" sz="1800" dirty="0" smtClean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B8E0C-9EC1-4A96-8E8B-C1C099DBCEED}" type="datetime2">
              <a:rPr lang="sr-Cyrl-RS" smtClean="0"/>
              <a:t>среда, 22. септембар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6DF1-F499-4E9E-AED0-7A3234E26A5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515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АНАМНЕЗА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dirty="0" smtClean="0"/>
              <a:t>                                   1. </a:t>
            </a:r>
            <a:r>
              <a:rPr lang="sr-Cyrl-RS" sz="2400" dirty="0" smtClean="0"/>
              <a:t>Лични подаци о испитанику</a:t>
            </a:r>
          </a:p>
          <a:p>
            <a:pPr marL="0" indent="0">
              <a:buNone/>
            </a:pPr>
            <a:endParaRPr lang="sr-Cyrl-RS" sz="2400" dirty="0" smtClean="0"/>
          </a:p>
          <a:p>
            <a:r>
              <a:rPr lang="sr-Cyrl-RS" sz="2000" dirty="0" smtClean="0"/>
              <a:t>Име, </a:t>
            </a:r>
            <a:r>
              <a:rPr lang="sr-Cyrl-RS" sz="2000" dirty="0" smtClean="0"/>
              <a:t>презиме </a:t>
            </a:r>
            <a:endParaRPr lang="sr-Cyrl-RS" sz="2000" dirty="0" smtClean="0"/>
          </a:p>
          <a:p>
            <a:r>
              <a:rPr lang="sr-Cyrl-RS" sz="2000" dirty="0" smtClean="0"/>
              <a:t>Пол</a:t>
            </a:r>
            <a:endParaRPr lang="sr-Cyrl-RS" sz="2000" dirty="0" smtClean="0"/>
          </a:p>
          <a:p>
            <a:r>
              <a:rPr lang="sr-Cyrl-RS" sz="2000" dirty="0" smtClean="0"/>
              <a:t>Година </a:t>
            </a:r>
            <a:r>
              <a:rPr lang="sr-Cyrl-RS" sz="2000" dirty="0" smtClean="0"/>
              <a:t>рођења</a:t>
            </a:r>
            <a:endParaRPr lang="sr-Cyrl-RS" sz="2000" dirty="0" smtClean="0"/>
          </a:p>
          <a:p>
            <a:r>
              <a:rPr lang="sr-Cyrl-RS" sz="2000" dirty="0" smtClean="0"/>
              <a:t>Тренутно </a:t>
            </a:r>
            <a:r>
              <a:rPr lang="sr-Cyrl-RS" sz="2000" dirty="0" smtClean="0"/>
              <a:t>пребивалиште</a:t>
            </a:r>
            <a:endParaRPr lang="sr-Cyrl-RS" sz="2000" dirty="0" smtClean="0"/>
          </a:p>
          <a:p>
            <a:r>
              <a:rPr lang="sr-Cyrl-RS" sz="2000" dirty="0" smtClean="0"/>
              <a:t>Занимање и подаци о претходним радним </a:t>
            </a:r>
            <a:r>
              <a:rPr lang="sr-Cyrl-RS" sz="2000" dirty="0" smtClean="0"/>
              <a:t>местима</a:t>
            </a:r>
            <a:endParaRPr lang="sr-Cyrl-RS" sz="2000" dirty="0" smtClean="0"/>
          </a:p>
          <a:p>
            <a:r>
              <a:rPr lang="sr-Cyrl-RS" sz="2000" dirty="0" smtClean="0"/>
              <a:t>Брачни </a:t>
            </a:r>
            <a:r>
              <a:rPr lang="sr-Cyrl-RS" sz="2000" dirty="0" smtClean="0"/>
              <a:t>статус</a:t>
            </a:r>
            <a:endParaRPr lang="sr-Cyrl-RS" sz="2000" dirty="0" smtClean="0"/>
          </a:p>
          <a:p>
            <a:r>
              <a:rPr lang="sr-Cyrl-RS" sz="2000" dirty="0" smtClean="0"/>
              <a:t>„Доминантна рука“- да ли је деснорук или </a:t>
            </a:r>
            <a:r>
              <a:rPr lang="sr-Cyrl-RS" sz="2000" dirty="0" smtClean="0"/>
              <a:t>леворук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E85BF-4FE9-4B3D-B3C6-20B939C17A22}" type="datetime2">
              <a:rPr lang="sr-Cyrl-RS" smtClean="0"/>
              <a:t>среда, 22. септембар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6DF1-F499-4E9E-AED0-7A3234E26A5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14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АНАМНЕЗА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dirty="0" smtClean="0"/>
              <a:t>                                        2.  </a:t>
            </a:r>
            <a:r>
              <a:rPr lang="sr-Cyrl-RS" sz="2400" dirty="0" smtClean="0"/>
              <a:t>Главне тегобе</a:t>
            </a:r>
          </a:p>
          <a:p>
            <a:pPr marL="0" indent="0">
              <a:buNone/>
            </a:pPr>
            <a:endParaRPr lang="sr-Cyrl-RS" sz="2000" dirty="0"/>
          </a:p>
          <a:p>
            <a:pPr marL="0" indent="0">
              <a:buNone/>
            </a:pP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Због чега се болесник јавио </a:t>
            </a:r>
            <a:r>
              <a:rPr lang="sr-Cyrl-RS" sz="2000" dirty="0" smtClean="0"/>
              <a:t>лекару</a:t>
            </a: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Коришћење аутентичних речи </a:t>
            </a:r>
            <a:r>
              <a:rPr lang="sr-Cyrl-RS" sz="2000" dirty="0" smtClean="0"/>
              <a:t>болесника</a:t>
            </a: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Инсистирати на што прецизнијем дефинисању главних </a:t>
            </a:r>
            <a:r>
              <a:rPr lang="sr-Cyrl-RS" sz="2000" dirty="0" smtClean="0"/>
              <a:t>сметњи</a:t>
            </a: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Проблем језичких недоумица – разјаснити са болесником значење </a:t>
            </a:r>
            <a:r>
              <a:rPr lang="sr-Cyrl-RS" sz="2000" dirty="0" smtClean="0"/>
              <a:t>термина</a:t>
            </a:r>
            <a:endParaRPr lang="sr-Cyrl-R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5EC4F-8BDF-4D94-963A-29985C264524}" type="datetime2">
              <a:rPr lang="sr-Cyrl-RS" smtClean="0"/>
              <a:t>среда, 22. септембар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6DF1-F499-4E9E-AED0-7A3234E26A5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14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АНАМНЕЗА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268760"/>
            <a:ext cx="7520940" cy="43719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 smtClean="0">
                <a:cs typeface="Aharoni" pitchFamily="2" charset="-79"/>
              </a:rPr>
              <a:t>                  </a:t>
            </a:r>
            <a:r>
              <a:rPr lang="sr-Cyrl-RS" sz="2400" dirty="0" smtClean="0">
                <a:cs typeface="Aharoni" pitchFamily="2" charset="-79"/>
              </a:rPr>
              <a:t>3. Садашња болест (1)</a:t>
            </a:r>
          </a:p>
          <a:p>
            <a:pPr marL="0" indent="0">
              <a:buNone/>
            </a:pPr>
            <a:endParaRPr lang="sr-Cyrl-RS" sz="2400" dirty="0" smtClean="0">
              <a:cs typeface="Aharoni" pitchFamily="2" charset="-79"/>
            </a:endParaRPr>
          </a:p>
          <a:p>
            <a:pPr>
              <a:buFontTx/>
              <a:buChar char="-"/>
            </a:pPr>
            <a:r>
              <a:rPr lang="sr-Cyrl-RS" sz="2000" dirty="0" smtClean="0">
                <a:cs typeface="Aharoni" pitchFamily="2" charset="-79"/>
              </a:rPr>
              <a:t>Када су се тегобе први пут јавиле?</a:t>
            </a:r>
          </a:p>
          <a:p>
            <a:pPr>
              <a:buFontTx/>
              <a:buChar char="-"/>
            </a:pPr>
            <a:r>
              <a:rPr lang="sr-Cyrl-RS" sz="2000" dirty="0" smtClean="0">
                <a:cs typeface="Aharoni" pitchFamily="2" charset="-79"/>
              </a:rPr>
              <a:t>Какав је временски образац испољавања тегоба?</a:t>
            </a:r>
          </a:p>
          <a:p>
            <a:pPr>
              <a:buFontTx/>
              <a:buChar char="-"/>
            </a:pPr>
            <a:r>
              <a:rPr lang="sr-Cyrl-RS" sz="2000" dirty="0" smtClean="0">
                <a:cs typeface="Aharoni" pitchFamily="2" charset="-79"/>
              </a:rPr>
              <a:t>Какво је напредовање болести?</a:t>
            </a:r>
          </a:p>
          <a:p>
            <a:pPr>
              <a:buFontTx/>
              <a:buChar char="-"/>
            </a:pPr>
            <a:r>
              <a:rPr lang="sr-Cyrl-RS" sz="2000" dirty="0" smtClean="0">
                <a:cs typeface="Aharoni" pitchFamily="2" charset="-79"/>
              </a:rPr>
              <a:t>Да ли се тегобе повлаче, погоршавају или перзистирају?</a:t>
            </a:r>
          </a:p>
          <a:p>
            <a:pPr>
              <a:buFontTx/>
              <a:buChar char="-"/>
            </a:pPr>
            <a:r>
              <a:rPr lang="sr-Cyrl-RS" sz="2000" dirty="0" smtClean="0">
                <a:cs typeface="Aharoni" pitchFamily="2" charset="-79"/>
              </a:rPr>
              <a:t>Какав је карактер симптома?</a:t>
            </a:r>
          </a:p>
          <a:p>
            <a:pPr>
              <a:buFontTx/>
              <a:buChar char="-"/>
            </a:pPr>
            <a:r>
              <a:rPr lang="sr-Cyrl-RS" sz="2000" dirty="0" smtClean="0">
                <a:cs typeface="Aharoni" pitchFamily="2" charset="-79"/>
              </a:rPr>
              <a:t>Да ли нешто погоршава или побољшава тегобе?</a:t>
            </a:r>
          </a:p>
          <a:p>
            <a:pPr>
              <a:buFontTx/>
              <a:buChar char="-"/>
            </a:pPr>
            <a:r>
              <a:rPr lang="sr-Cyrl-RS" sz="2000" dirty="0" smtClean="0">
                <a:cs typeface="Aharoni" pitchFamily="2" charset="-79"/>
              </a:rPr>
              <a:t>Да ли је у прошлости било других неуролошких проблема?</a:t>
            </a:r>
          </a:p>
          <a:p>
            <a:pPr>
              <a:buFontTx/>
              <a:buChar char="-"/>
            </a:pPr>
            <a:r>
              <a:rPr lang="sr-Cyrl-RS" sz="2000" dirty="0" smtClean="0">
                <a:cs typeface="Aharoni" pitchFamily="2" charset="-79"/>
              </a:rPr>
              <a:t>Да ли је болесник претходно испитиван и лечен и како?</a:t>
            </a:r>
            <a:endParaRPr lang="en-US" sz="2000" dirty="0">
              <a:latin typeface="Harlow Solid Italic" pitchFamily="82" charset="0"/>
              <a:cs typeface="Aharoni" pitchFamily="2" charset="-79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63A47-CB67-493C-89F0-BAD78378EEEA}" type="datetime2">
              <a:rPr lang="sr-Cyrl-RS" smtClean="0"/>
              <a:t>среда, 22. септембар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6DF1-F499-4E9E-AED0-7A3234E26A5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14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АНАМНЕЗА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                        3. Садашња болест (2)</a:t>
            </a:r>
          </a:p>
          <a:p>
            <a:pPr marL="0" indent="0">
              <a:buNone/>
            </a:pPr>
            <a:r>
              <a:rPr lang="sr-Cyrl-RS" sz="2400" dirty="0" smtClean="0"/>
              <a:t> </a:t>
            </a:r>
          </a:p>
          <a:p>
            <a:pPr>
              <a:buFontTx/>
              <a:buChar char="-"/>
            </a:pPr>
            <a:r>
              <a:rPr lang="sr-Cyrl-RS" sz="2000" dirty="0" smtClean="0"/>
              <a:t>На крају сумирати основне елементе садашње болести и утврдити да је разумевање са болесником у </a:t>
            </a:r>
            <a:r>
              <a:rPr lang="sr-Cyrl-RS" sz="2000" dirty="0" smtClean="0"/>
              <a:t>потпуности</a:t>
            </a:r>
            <a:endParaRPr lang="sr-Cyrl-RS" sz="2000" dirty="0" smtClean="0"/>
          </a:p>
          <a:p>
            <a:pPr>
              <a:buFontTx/>
              <a:buChar char="-"/>
            </a:pPr>
            <a:endParaRPr lang="sr-Cyrl-RS" sz="2000" dirty="0"/>
          </a:p>
          <a:p>
            <a:pPr>
              <a:buFontTx/>
              <a:buChar char="-"/>
            </a:pPr>
            <a:r>
              <a:rPr lang="sr-Cyrl-RS" sz="2000" dirty="0" smtClean="0"/>
              <a:t>Поставити општа питања о присуству: дуплих слика; замућења вида; поремећаја говора, жвакања и гутања; слабости; сензитивних симптома; поремећаја контроле сфинктера; падова; тешкоће са памћењем; промена личности; конвулзивних напада, ...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6D5E3-C5D9-45F8-9E51-8C4983DF8B28}" type="datetime2">
              <a:rPr lang="sr-Cyrl-RS" smtClean="0"/>
              <a:t>среда, 22. септембар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6DF1-F499-4E9E-AED0-7A3234E26A5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57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АНАМНЕЗА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556792"/>
            <a:ext cx="7520940" cy="48965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sz="2400" dirty="0"/>
              <a:t> </a:t>
            </a:r>
            <a:r>
              <a:rPr lang="sr-Cyrl-RS" sz="2400" dirty="0" smtClean="0"/>
              <a:t>          4.Развој личности и раније болести (1)</a:t>
            </a:r>
          </a:p>
          <a:p>
            <a:pPr marL="0" indent="0">
              <a:buNone/>
            </a:pPr>
            <a:endParaRPr lang="sr-Cyrl-RS" sz="2400" dirty="0" smtClean="0"/>
          </a:p>
          <a:p>
            <a:pPr>
              <a:buFontTx/>
              <a:buChar char="-"/>
            </a:pPr>
            <a:r>
              <a:rPr lang="sr-Cyrl-RS" sz="2000" dirty="0" smtClean="0"/>
              <a:t>Трудноћа која је претходила рађању болесника; сам чин порођаја; психомоторни развој; редослед трудноће; да ли је било спонтаних побачаја;  да ли је дете одмах заплакало; Апгар скор; постизање психомоторних миљоказа, говорне способности, контролу сфинктера, консвулзивни напади у детиљству, </a:t>
            </a:r>
            <a:r>
              <a:rPr lang="sr-Cyrl-RS" sz="2000" dirty="0" smtClean="0"/>
              <a:t>...</a:t>
            </a: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Период социјализације детета (школовање, успех у школи, дужина школовања, злоупотреба супстанци, бављење физичком активношћу</a:t>
            </a:r>
            <a:r>
              <a:rPr lang="sr-Cyrl-RS" sz="2000" dirty="0" smtClean="0"/>
              <a:t>)</a:t>
            </a: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Радна биографија </a:t>
            </a:r>
            <a:r>
              <a:rPr lang="sr-Cyrl-RS" sz="2000" dirty="0" smtClean="0"/>
              <a:t>испитаника </a:t>
            </a: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Особе женског пола (меснтруације</a:t>
            </a:r>
            <a:r>
              <a:rPr lang="sr-Cyrl-RS" sz="2000" dirty="0" smtClean="0"/>
              <a:t>)</a:t>
            </a: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Психосексуално </a:t>
            </a:r>
            <a:r>
              <a:rPr lang="sr-Cyrl-RS" sz="2000" dirty="0" smtClean="0"/>
              <a:t>сазревање</a:t>
            </a: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Брачни статус и слагање са </a:t>
            </a:r>
            <a:r>
              <a:rPr lang="sr-Cyrl-RS" sz="2000" dirty="0" smtClean="0"/>
              <a:t>супругом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B2693-01C4-432A-9445-2B81FFF9DD28}" type="datetime2">
              <a:rPr lang="sr-Cyrl-RS" smtClean="0"/>
              <a:t>среда, 22. септембар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6DF1-F499-4E9E-AED0-7A3234E26A5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95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 smtClean="0">
                <a:latin typeface="Harlow Solid Italic" pitchFamily="82" charset="0"/>
              </a:rPr>
              <a:t>АНАМНЕЗА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772816"/>
            <a:ext cx="7520940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               4.Развој личности и раније болести (2)</a:t>
            </a:r>
            <a:endParaRPr lang="sr-Latn-RS" sz="2400" dirty="0" smtClean="0"/>
          </a:p>
          <a:p>
            <a:pPr marL="0" indent="0">
              <a:buNone/>
            </a:pPr>
            <a:endParaRPr lang="sr-Cyrl-RS" sz="2400" dirty="0" smtClean="0"/>
          </a:p>
          <a:p>
            <a:pPr>
              <a:buFontTx/>
              <a:buChar char="-"/>
            </a:pPr>
            <a:r>
              <a:rPr lang="sr-Cyrl-RS" sz="2000" dirty="0" smtClean="0"/>
              <a:t>Навике (алкохол; лекови; пушење; спортови</a:t>
            </a:r>
            <a:r>
              <a:rPr lang="sr-Cyrl-RS" sz="2000" dirty="0" smtClean="0"/>
              <a:t>)</a:t>
            </a: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Претходне хоспитализације, </a:t>
            </a:r>
            <a:r>
              <a:rPr lang="sr-Cyrl-RS" sz="2000" dirty="0" smtClean="0"/>
              <a:t>операције</a:t>
            </a: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Повреде  главе у </a:t>
            </a:r>
            <a:r>
              <a:rPr lang="sr-Cyrl-RS" sz="2000" dirty="0" smtClean="0"/>
              <a:t>прошлости</a:t>
            </a: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ТА, болестима </a:t>
            </a:r>
            <a:r>
              <a:rPr lang="sr-Cyrl-RS" sz="2000" dirty="0" smtClean="0"/>
              <a:t>срца</a:t>
            </a: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Кретању гликемије и шећерној </a:t>
            </a:r>
            <a:r>
              <a:rPr lang="sr-Cyrl-RS" sz="2000" dirty="0" smtClean="0"/>
              <a:t>болести</a:t>
            </a: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Постојању </a:t>
            </a:r>
            <a:r>
              <a:rPr lang="sr-Cyrl-RS" sz="2000" dirty="0" smtClean="0"/>
              <a:t>неоплазми</a:t>
            </a: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Поремећајима јетре и </a:t>
            </a:r>
            <a:r>
              <a:rPr lang="sr-Cyrl-RS" sz="2000" dirty="0" smtClean="0"/>
              <a:t>бубрега</a:t>
            </a: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Постојању системских </a:t>
            </a:r>
            <a:r>
              <a:rPr lang="sr-Cyrl-RS" sz="2000" dirty="0" smtClean="0"/>
              <a:t>болести</a:t>
            </a: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Алергијским </a:t>
            </a:r>
            <a:r>
              <a:rPr lang="sr-Cyrl-RS" sz="2000" dirty="0" smtClean="0"/>
              <a:t>реакцијама</a:t>
            </a: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Лековима које тренутно </a:t>
            </a:r>
            <a:r>
              <a:rPr lang="sr-Cyrl-RS" sz="2000" dirty="0" smtClean="0"/>
              <a:t>узима</a:t>
            </a:r>
            <a:endParaRPr lang="sr-Cyrl-RS" sz="2000" dirty="0" smtClean="0"/>
          </a:p>
          <a:p>
            <a:endParaRPr lang="en-US" sz="2400" dirty="0">
              <a:latin typeface="Harlow Solid Italic" pitchFamily="82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58325-8843-4744-B490-ADFE4632623F}" type="datetime2">
              <a:rPr lang="sr-Cyrl-RS" smtClean="0"/>
              <a:t>среда, 22. септембар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6DF1-F499-4E9E-AED0-7A3234E26A5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1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АНАМНЕЗА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1988840"/>
            <a:ext cx="7520940" cy="43204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dirty="0"/>
              <a:t> </a:t>
            </a:r>
            <a:r>
              <a:rPr lang="sr-Cyrl-RS" dirty="0" smtClean="0"/>
              <a:t>       </a:t>
            </a:r>
            <a:r>
              <a:rPr lang="sr-Cyrl-RS" sz="2400" dirty="0" smtClean="0"/>
              <a:t>4.Развој личности и раније болести (3)</a:t>
            </a:r>
          </a:p>
          <a:p>
            <a:pPr marL="0" indent="0">
              <a:buNone/>
            </a:pPr>
            <a:endParaRPr lang="sr-Cyrl-RS" sz="2400" dirty="0" smtClean="0"/>
          </a:p>
          <a:p>
            <a:pPr marL="0" indent="0">
              <a:buNone/>
            </a:pPr>
            <a:r>
              <a:rPr lang="sr-Cyrl-RS" sz="2000" dirty="0" smtClean="0"/>
              <a:t>Питања о симптомима од стране специфичних система органа</a:t>
            </a:r>
          </a:p>
          <a:p>
            <a:pPr marL="0" indent="0">
              <a:buNone/>
            </a:pP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КВС (бол у грудима, замарање, палпитације, клаудикације</a:t>
            </a:r>
            <a:r>
              <a:rPr lang="sr-Cyrl-RS" sz="2000" dirty="0" smtClean="0"/>
              <a:t>)</a:t>
            </a: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ГИТ (апетит, телесна маса, проблеми са гутање</a:t>
            </a:r>
            <a:r>
              <a:rPr lang="sr-Cyrl-RS" sz="2000" dirty="0" smtClean="0"/>
              <a:t>)</a:t>
            </a: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Респираторни (диспнеја, кашаљ</a:t>
            </a:r>
            <a:r>
              <a:rPr lang="sr-Cyrl-RS" sz="2000" dirty="0" smtClean="0"/>
              <a:t>)</a:t>
            </a: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Генитоуринарни (функција мокраћне бешике, сексуалне функције, и</a:t>
            </a:r>
            <a:r>
              <a:rPr lang="sr-Cyrl-RS" sz="2000" dirty="0"/>
              <a:t>м</a:t>
            </a:r>
            <a:r>
              <a:rPr lang="sr-Cyrl-RS" sz="2000" dirty="0" smtClean="0"/>
              <a:t>потенција</a:t>
            </a:r>
            <a:r>
              <a:rPr lang="sr-Cyrl-RS" sz="2000" dirty="0" smtClean="0"/>
              <a:t>)</a:t>
            </a: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Мишићно-скелетни (укоченост, бол у зглобовима и мишићима</a:t>
            </a:r>
            <a:r>
              <a:rPr lang="sr-Cyrl-RS" sz="2000" dirty="0" smtClean="0"/>
              <a:t>)</a:t>
            </a:r>
            <a:endParaRPr lang="sr-Cyrl-RS" sz="2000" dirty="0" smtClean="0"/>
          </a:p>
          <a:p>
            <a:pPr>
              <a:buFontTx/>
              <a:buChar char="-"/>
            </a:pPr>
            <a:endParaRPr lang="sr-Cyrl-RS" sz="2000" dirty="0" smtClean="0"/>
          </a:p>
          <a:p>
            <a:pPr>
              <a:buFontTx/>
              <a:buChar char="-"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AFF2A-E34B-40DB-98AF-553F094582C9}" type="datetime2">
              <a:rPr lang="sr-Cyrl-RS" smtClean="0"/>
              <a:t>среда, 22. септембар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26DF1-F499-4E9E-AED0-7A3234E26A5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590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178</TotalTime>
  <Words>592</Words>
  <Application>Microsoft Office PowerPoint</Application>
  <PresentationFormat>On-screen Show (4:3)</PresentationFormat>
  <Paragraphs>116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ОСНОВИ НЕУРОЛОШКОГ ПРЕГЛЕДА    СПЕЦИФИЧНОСТИ НЕУРОЛОШКЕ АНАМНЕЗЕ</vt:lpstr>
      <vt:lpstr>АНАМНЕЗА</vt:lpstr>
      <vt:lpstr>АНАМНЕЗА</vt:lpstr>
      <vt:lpstr>АНАМНЕЗА</vt:lpstr>
      <vt:lpstr>АНАМНЕЗА</vt:lpstr>
      <vt:lpstr>АНАМНЕЗА</vt:lpstr>
      <vt:lpstr>АНАМНЕЗА</vt:lpstr>
      <vt:lpstr>АНАМНЕЗА</vt:lpstr>
      <vt:lpstr>АНАМНЕЗА</vt:lpstr>
      <vt:lpstr>АНАМНЕЗА</vt:lpstr>
      <vt:lpstr>АНАМНЕЗА</vt:lpstr>
      <vt:lpstr>АНАМНЕЗА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ОСНОВИ НЕУРОЛОШКОГ ПРЕГЛЕДА  АНАМНЕЗА</dc:title>
  <dc:creator>Dejan Aleksic</dc:creator>
  <cp:lastModifiedBy>Dejan Aleksic</cp:lastModifiedBy>
  <cp:revision>35</cp:revision>
  <dcterms:created xsi:type="dcterms:W3CDTF">2014-10-01T18:51:34Z</dcterms:created>
  <dcterms:modified xsi:type="dcterms:W3CDTF">2021-09-22T06:07:37Z</dcterms:modified>
</cp:coreProperties>
</file>